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2"/>
    <p:sldId id="266" r:id="rId3"/>
    <p:sldId id="265" r:id="rId4"/>
  </p:sldIdLst>
  <p:sldSz cx="12192000" cy="6858000"/>
  <p:notesSz cx="6858000" cy="9144000"/>
  <p:custDataLst>
    <p:tags r:id="rId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2023/10/22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‹Nr.›</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‹Nr.›</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2023/10/22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‹Nr.›</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26660" y="67945"/>
            <a:ext cx="10515600" cy="1325563"/>
          </a:xfrm>
        </p:spPr>
        <p:txBody>
          <a:bodyPr/>
          <a:lstStyle/>
          <a:p>
            <a:r>
              <a:rPr lang="en-US" altLang="zh-CN" b="1">
                <a:ln w="22225">
                  <a:solidFill>
                    <a:schemeClr val="accent2"/>
                  </a:solidFill>
                  <a:prstDash val="solid"/>
                </a:ln>
                <a:solidFill>
                  <a:schemeClr val="accent2">
                    <a:lumMod val="40000"/>
                    <a:lumOff val="60000"/>
                  </a:schemeClr>
                </a:solidFill>
                <a:effectLst/>
                <a:uFillTx/>
                <a:sym typeface="+mn-ea"/>
              </a:rPr>
              <a:t>YGone Fund </a:t>
            </a:r>
            <a:endParaRPr lang="zh-CN" altLang="en-US" b="1">
              <a:ln w="22225">
                <a:solidFill>
                  <a:schemeClr val="accent2"/>
                </a:solidFill>
                <a:prstDash val="solid"/>
              </a:ln>
              <a:solidFill>
                <a:schemeClr val="accent2">
                  <a:lumMod val="40000"/>
                  <a:lumOff val="60000"/>
                </a:schemeClr>
              </a:solidFill>
              <a:effectLst/>
              <a:uFillTx/>
              <a:sym typeface="+mn-ea"/>
            </a:endParaRPr>
          </a:p>
        </p:txBody>
      </p:sp>
      <p:pic>
        <p:nvPicPr>
          <p:cNvPr id="4" name="内容占位符 3"/>
          <p:cNvPicPr>
            <a:picLocks noGrp="1" noChangeAspect="1"/>
          </p:cNvPicPr>
          <p:nvPr>
            <p:ph idx="1"/>
            <p:custDataLst>
              <p:tags r:id="rId1"/>
            </p:custDataLst>
          </p:nvPr>
        </p:nvPicPr>
        <p:blipFill>
          <a:blip r:embed="rId4"/>
          <a:stretch>
            <a:fillRect/>
          </a:stretch>
        </p:blipFill>
        <p:spPr>
          <a:xfrm>
            <a:off x="1570990" y="67945"/>
            <a:ext cx="2987040" cy="6567170"/>
          </a:xfrm>
          <a:prstGeom prst="rect">
            <a:avLst/>
          </a:prstGeom>
        </p:spPr>
      </p:pic>
      <p:sp>
        <p:nvSpPr>
          <p:cNvPr id="5" name="文本框 4"/>
          <p:cNvSpPr txBox="1"/>
          <p:nvPr/>
        </p:nvSpPr>
        <p:spPr>
          <a:xfrm>
            <a:off x="172085" y="2052320"/>
            <a:ext cx="1398905" cy="2421890"/>
          </a:xfrm>
          <a:prstGeom prst="rect">
            <a:avLst/>
          </a:prstGeom>
          <a:noFill/>
        </p:spPr>
        <p:txBody>
          <a:bodyPr wrap="square" rtlCol="0">
            <a:noAutofit/>
          </a:bodyPr>
          <a:lstStyle/>
          <a:p>
            <a:r>
              <a:rPr lang="zh-CN" altLang="en-US" b="1">
                <a:solidFill>
                  <a:schemeClr val="tx1"/>
                </a:solidFill>
                <a:effectLst>
                  <a:outerShdw blurRad="38100" dist="19050" dir="2700000" algn="tl" rotWithShape="0">
                    <a:schemeClr val="dk1">
                      <a:alpha val="40000"/>
                    </a:schemeClr>
                  </a:outerShdw>
                </a:effectLst>
                <a:uFillTx/>
              </a:rPr>
              <a:t>Open the YGone homepage and click on YGone Fund.</a:t>
            </a:r>
          </a:p>
        </p:txBody>
      </p:sp>
      <p:sp>
        <p:nvSpPr>
          <p:cNvPr id="6" name="文本框 5"/>
          <p:cNvSpPr txBox="1"/>
          <p:nvPr/>
        </p:nvSpPr>
        <p:spPr>
          <a:xfrm>
            <a:off x="6096000" y="1691005"/>
            <a:ext cx="2776855" cy="3415030"/>
          </a:xfrm>
          <a:prstGeom prst="rect">
            <a:avLst/>
          </a:prstGeom>
          <a:noFill/>
        </p:spPr>
        <p:txBody>
          <a:bodyPr wrap="square" rtlCol="0">
            <a:spAutoFit/>
          </a:bodyPr>
          <a:lstStyle/>
          <a:p>
            <a:r>
              <a:rPr lang="zh-CN" altLang="en-US" b="1">
                <a:solidFill>
                  <a:schemeClr val="tx1"/>
                </a:solidFill>
                <a:uFillTx/>
              </a:rPr>
              <a:t>1. The funds in the YGone work account can be transferred to the YGone fund at any time, and can also be transferred to the YGone work account at any time.</a:t>
            </a:r>
          </a:p>
          <a:p>
            <a:r>
              <a:rPr lang="zh-CN" altLang="en-US" b="1">
                <a:solidFill>
                  <a:schemeClr val="tx1"/>
                </a:solidFill>
                <a:uFillTx/>
              </a:rPr>
              <a:t>2. YGone fund withdrawal time is from Monday to Friday, and it will arrive in your withdrawal account within 72 hours.</a:t>
            </a:r>
          </a:p>
        </p:txBody>
      </p:sp>
      <p:pic>
        <p:nvPicPr>
          <p:cNvPr id="7" name="图片 6"/>
          <p:cNvPicPr>
            <a:picLocks noChangeAspect="1"/>
          </p:cNvPicPr>
          <p:nvPr>
            <p:custDataLst>
              <p:tags r:id="rId2"/>
            </p:custDataLst>
          </p:nvPr>
        </p:nvPicPr>
        <p:blipFill>
          <a:blip r:embed="rId5"/>
          <a:stretch>
            <a:fillRect/>
          </a:stretch>
        </p:blipFill>
        <p:spPr>
          <a:xfrm>
            <a:off x="9153525" y="1905"/>
            <a:ext cx="3038475" cy="66332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4340860" y="0"/>
            <a:ext cx="7851140" cy="6900545"/>
          </a:xfrm>
          <a:prstGeom prst="rect">
            <a:avLst/>
          </a:prstGeom>
          <a:noFill/>
        </p:spPr>
        <p:txBody>
          <a:bodyPr wrap="square" rtlCol="0">
            <a:noAutofit/>
          </a:bodyPr>
          <a:lstStyle/>
          <a:p>
            <a:r>
              <a:rPr sz="4000" b="1">
                <a:ln w="6600">
                  <a:solidFill>
                    <a:schemeClr val="accent2"/>
                  </a:solidFill>
                  <a:prstDash val="solid"/>
                </a:ln>
                <a:solidFill>
                  <a:srgbClr val="FFFFFF"/>
                </a:solidFill>
                <a:effectLst>
                  <a:outerShdw dist="38100" dir="2700000" algn="tl" rotWithShape="0">
                    <a:schemeClr val="accent2"/>
                  </a:outerShdw>
                </a:effectLst>
                <a:uFillTx/>
              </a:rPr>
              <a:t>YGone Fund financial products</a:t>
            </a:r>
          </a:p>
          <a:p>
            <a:endParaRPr sz="4000" b="1">
              <a:ln w="6600">
                <a:solidFill>
                  <a:schemeClr val="accent2"/>
                </a:solidFill>
                <a:prstDash val="solid"/>
              </a:ln>
              <a:solidFill>
                <a:srgbClr val="FFFFFF"/>
              </a:solidFill>
              <a:effectLst>
                <a:outerShdw dist="38100" dir="2700000" algn="tl" rotWithShape="0">
                  <a:schemeClr val="accent2"/>
                </a:outerShdw>
              </a:effectLst>
              <a:uFillTx/>
            </a:endParaRPr>
          </a:p>
          <a:p>
            <a:r>
              <a:rPr lang="zh-CN" altLang="en-US" b="1">
                <a:solidFill>
                  <a:schemeClr val="tx1"/>
                </a:solidFill>
                <a:effectLst>
                  <a:outerShdw blurRad="38100" dist="19050" dir="2700000" algn="tl" rotWithShape="0">
                    <a:schemeClr val="dk1">
                      <a:alpha val="40000"/>
                    </a:schemeClr>
                  </a:outerShdw>
                </a:effectLst>
                <a:uFillTx/>
              </a:rPr>
              <a:t>YGone Fund 7-day 20USD financial product: It can generate 1% income for you every day. The principal and interest will be repaid in full after 7 days. This income is 21.4USD.</a:t>
            </a:r>
          </a:p>
          <a:p>
            <a:r>
              <a:rPr lang="zh-CN" altLang="en-US" b="1">
                <a:solidFill>
                  <a:schemeClr val="tx1"/>
                </a:solidFill>
                <a:effectLst>
                  <a:outerShdw blurRad="38100" dist="19050" dir="2700000" algn="tl" rotWithShape="0">
                    <a:schemeClr val="dk1">
                      <a:alpha val="40000"/>
                    </a:schemeClr>
                  </a:outerShdw>
                </a:effectLst>
                <a:uFillTx/>
              </a:rPr>
              <a:t>YGone Fund 7-day 100USD financial product: It can generate 1% income for you every day. The principal and interest will be repaid in full after 7 days. This income is 107USD.</a:t>
            </a:r>
          </a:p>
          <a:p>
            <a:r>
              <a:rPr lang="zh-CN" altLang="en-US" b="1">
                <a:solidFill>
                  <a:schemeClr val="tx1"/>
                </a:solidFill>
                <a:effectLst>
                  <a:outerShdw blurRad="38100" dist="19050" dir="2700000" algn="tl" rotWithShape="0">
                    <a:schemeClr val="dk1">
                      <a:alpha val="40000"/>
                    </a:schemeClr>
                  </a:outerShdw>
                </a:effectLst>
                <a:uFillTx/>
              </a:rPr>
              <a:t>YGone Fund 30-day 20USD financial product: It can generate 1.5% income for you every day. After 30 days, the principal and interest will be repaid in full. This income is 29USD.</a:t>
            </a:r>
          </a:p>
          <a:p>
            <a:r>
              <a:rPr lang="zh-CN" altLang="en-US" b="1">
                <a:solidFill>
                  <a:schemeClr val="tx1"/>
                </a:solidFill>
                <a:effectLst>
                  <a:outerShdw blurRad="38100" dist="19050" dir="2700000" algn="tl" rotWithShape="0">
                    <a:schemeClr val="dk1">
                      <a:alpha val="40000"/>
                    </a:schemeClr>
                  </a:outerShdw>
                </a:effectLst>
                <a:uFillTx/>
              </a:rPr>
              <a:t>YGone Fund 30-day 100USD financial product: It can generate 1.5% income for you every day. After 30 days, the principal and interest will be repaid in full. This income is 145USD.</a:t>
            </a:r>
          </a:p>
          <a:p>
            <a:endParaRPr lang="zh-CN" altLang="en-US" b="1">
              <a:solidFill>
                <a:schemeClr val="tx1"/>
              </a:solidFill>
              <a:effectLst>
                <a:outerShdw blurRad="38100" dist="19050" dir="2700000" algn="tl" rotWithShape="0">
                  <a:schemeClr val="dk1">
                    <a:alpha val="40000"/>
                  </a:schemeClr>
                </a:outerShdw>
              </a:effectLst>
              <a:uFillTx/>
            </a:endParaRPr>
          </a:p>
          <a:p>
            <a:r>
              <a:rPr lang="zh-CN" altLang="en-US" b="1">
                <a:solidFill>
                  <a:schemeClr val="tx1"/>
                </a:solidFill>
                <a:effectLst>
                  <a:outerShdw blurRad="38100" dist="19050" dir="2700000" algn="tl" rotWithShape="0">
                    <a:schemeClr val="dk1">
                      <a:alpha val="40000"/>
                    </a:schemeClr>
                  </a:outerShdw>
                </a:effectLst>
                <a:uFillTx/>
              </a:rPr>
              <a:t>YGone Fund financial products can be purchased once a month. After the investment is completed that month, each financial product of YGone Fund will generate investment shares in the second month! This is an additional benefit that YGone provides to all employees. Let us look forward to YGone launching more financial products so that YGone employees can truly enjoy the fun of the Internet!</a:t>
            </a:r>
          </a:p>
        </p:txBody>
      </p:sp>
      <p:pic>
        <p:nvPicPr>
          <p:cNvPr id="2" name="图片 1"/>
          <p:cNvPicPr>
            <a:picLocks noChangeAspect="1"/>
          </p:cNvPicPr>
          <p:nvPr>
            <p:custDataLst>
              <p:tags r:id="rId1"/>
            </p:custDataLst>
          </p:nvPr>
        </p:nvPicPr>
        <p:blipFill>
          <a:blip r:embed="rId3"/>
          <a:stretch>
            <a:fillRect/>
          </a:stretch>
        </p:blipFill>
        <p:spPr>
          <a:xfrm>
            <a:off x="384810" y="0"/>
            <a:ext cx="3694430" cy="69011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团队奖励"/>
          <p:cNvPicPr>
            <a:picLocks noChangeAspect="1"/>
          </p:cNvPicPr>
          <p:nvPr/>
        </p:nvPicPr>
        <p:blipFill>
          <a:blip r:embed="rId2"/>
          <a:stretch>
            <a:fillRect/>
          </a:stretch>
        </p:blipFill>
        <p:spPr>
          <a:xfrm>
            <a:off x="720725" y="0"/>
            <a:ext cx="3064510" cy="6858000"/>
          </a:xfrm>
          <a:prstGeom prst="rect">
            <a:avLst/>
          </a:prstGeom>
        </p:spPr>
      </p:pic>
      <p:sp>
        <p:nvSpPr>
          <p:cNvPr id="5" name="文本框 4"/>
          <p:cNvSpPr txBox="1"/>
          <p:nvPr/>
        </p:nvSpPr>
        <p:spPr>
          <a:xfrm>
            <a:off x="4493260" y="0"/>
            <a:ext cx="7545705" cy="6664325"/>
          </a:xfrm>
          <a:prstGeom prst="rect">
            <a:avLst/>
          </a:prstGeom>
          <a:noFill/>
        </p:spPr>
        <p:txBody>
          <a:bodyPr wrap="square" rtlCol="0">
            <a:noAutofit/>
          </a:bodyPr>
          <a:lstStyle/>
          <a:p>
            <a:r>
              <a:rPr lang="en-US" altLang="zh-CN" sz="4000" b="1">
                <a:ln w="6600">
                  <a:solidFill>
                    <a:schemeClr val="accent2"/>
                  </a:solidFill>
                  <a:prstDash val="solid"/>
                </a:ln>
                <a:solidFill>
                  <a:srgbClr val="FFFFFF"/>
                </a:solidFill>
                <a:effectLst>
                  <a:outerShdw dist="38100" dir="2700000" algn="tl" rotWithShape="0">
                    <a:schemeClr val="accent2"/>
                  </a:outerShdw>
                </a:effectLst>
                <a:uFillTx/>
              </a:rPr>
              <a:t>3 :YGone Partner Agent Rewards</a:t>
            </a:r>
          </a:p>
          <a:p>
            <a:r>
              <a:rPr lang="en-US" altLang="zh-CN" b="1">
                <a:ln w="6600">
                  <a:solidFill>
                    <a:schemeClr val="accent2"/>
                  </a:solidFill>
                  <a:prstDash val="solid"/>
                </a:ln>
                <a:solidFill>
                  <a:srgbClr val="FFFFFF"/>
                </a:solidFill>
                <a:effectLst>
                  <a:outerShdw dist="38100" dir="2700000" algn="tl" rotWithShape="0">
                    <a:schemeClr val="accent2"/>
                  </a:outerShdw>
                </a:effectLst>
                <a:uFillTx/>
                <a:sym typeface="+mn-ea"/>
              </a:rPr>
              <a:t> </a:t>
            </a:r>
            <a:br>
              <a:rPr lang="zh-CN" altLang="en-US"/>
            </a:br>
            <a:r>
              <a:rPr lang="zh-CN" altLang="en-US" b="1">
                <a:effectLst>
                  <a:outerShdw blurRad="38100" dist="19050" dir="2700000" algn="tl" rotWithShape="0">
                    <a:schemeClr val="dk1">
                      <a:alpha val="40000"/>
                    </a:schemeClr>
                  </a:outerShdw>
                </a:effectLst>
                <a:uFillTx/>
                <a:sym typeface="+mn-ea"/>
              </a:rPr>
              <a:t>Any employee who joins YGone can become a cooperative agent. Each employee has his own unique invitation code, and the same applies to the friends you invite! The agency model can be divided into three levels: ABC.</a:t>
            </a:r>
            <a:endParaRPr lang="zh-CN" altLang="en-US" b="1">
              <a:solidFill>
                <a:schemeClr val="tx1"/>
              </a:solidFill>
              <a:effectLst>
                <a:outerShdw blurRad="38100" dist="19050" dir="2700000" algn="tl" rotWithShape="0">
                  <a:schemeClr val="dk1">
                    <a:alpha val="40000"/>
                  </a:schemeClr>
                </a:outerShdw>
              </a:effectLst>
              <a:uFillTx/>
            </a:endParaRPr>
          </a:p>
          <a:p>
            <a:r>
              <a:rPr lang="zh-CN" altLang="en-US" b="1">
                <a:effectLst>
                  <a:outerShdw blurRad="38100" dist="19050" dir="2700000" algn="tl" rotWithShape="0">
                    <a:schemeClr val="dk1">
                      <a:alpha val="40000"/>
                    </a:schemeClr>
                  </a:outerShdw>
                </a:effectLst>
                <a:uFillTx/>
                <a:sym typeface="+mn-ea"/>
              </a:rPr>
              <a:t>(A) Use your personal invitation code to invite friends to join YGone, and they will become representative members of your A-level team.</a:t>
            </a:r>
            <a:endParaRPr lang="zh-CN" altLang="en-US" b="1">
              <a:solidFill>
                <a:schemeClr val="tx1"/>
              </a:solidFill>
              <a:effectLst>
                <a:outerShdw blurRad="38100" dist="19050" dir="2700000" algn="tl" rotWithShape="0">
                  <a:schemeClr val="dk1">
                    <a:alpha val="40000"/>
                  </a:schemeClr>
                </a:outerShdw>
              </a:effectLst>
              <a:uFillTx/>
            </a:endParaRPr>
          </a:p>
          <a:p>
            <a:r>
              <a:rPr lang="zh-CN" altLang="en-US" b="1">
                <a:effectLst>
                  <a:outerShdw blurRad="38100" dist="19050" dir="2700000" algn="tl" rotWithShape="0">
                    <a:schemeClr val="dk1">
                      <a:alpha val="40000"/>
                    </a:schemeClr>
                  </a:outerShdw>
                </a:effectLst>
                <a:uFillTx/>
                <a:sym typeface="+mn-ea"/>
              </a:rPr>
              <a:t>(B) Your A-level team members use their own invitation codes to invite friends to join YGone, and the invited people will become your B-level team representative members.</a:t>
            </a:r>
            <a:endParaRPr lang="zh-CN" altLang="en-US" b="1">
              <a:solidFill>
                <a:schemeClr val="tx1"/>
              </a:solidFill>
              <a:effectLst>
                <a:outerShdw blurRad="38100" dist="19050" dir="2700000" algn="tl" rotWithShape="0">
                  <a:schemeClr val="dk1">
                    <a:alpha val="40000"/>
                  </a:schemeClr>
                </a:outerShdw>
              </a:effectLst>
              <a:uFillTx/>
            </a:endParaRPr>
          </a:p>
          <a:p>
            <a:r>
              <a:rPr lang="zh-CN" altLang="en-US" b="1">
                <a:effectLst>
                  <a:outerShdw blurRad="38100" dist="19050" dir="2700000" algn="tl" rotWithShape="0">
                    <a:schemeClr val="dk1">
                      <a:alpha val="40000"/>
                    </a:schemeClr>
                  </a:outerShdw>
                </a:effectLst>
                <a:uFillTx/>
                <a:sym typeface="+mn-ea"/>
              </a:rPr>
              <a:t>(C) Your B-level team members use their own invitation codes to invite friends to join YGone, and the invited people will become representative members of your C-level team.</a:t>
            </a:r>
            <a:endParaRPr lang="zh-CN" altLang="en-US" b="1">
              <a:solidFill>
                <a:schemeClr val="tx1"/>
              </a:solidFill>
              <a:effectLst>
                <a:outerShdw blurRad="38100" dist="19050" dir="2700000" algn="tl" rotWithShape="0">
                  <a:schemeClr val="dk1">
                    <a:alpha val="40000"/>
                  </a:schemeClr>
                </a:outerShdw>
              </a:effectLst>
              <a:uFillTx/>
            </a:endParaRPr>
          </a:p>
          <a:p>
            <a:endParaRPr lang="zh-CN" altLang="en-US" b="1">
              <a:solidFill>
                <a:schemeClr val="tx1"/>
              </a:solidFill>
              <a:effectLst>
                <a:outerShdw blurRad="38100" dist="19050" dir="2700000" algn="tl" rotWithShape="0">
                  <a:schemeClr val="dk1">
                    <a:alpha val="40000"/>
                  </a:schemeClr>
                </a:outerShdw>
              </a:effectLst>
              <a:uFillTx/>
            </a:endParaRPr>
          </a:p>
          <a:p>
            <a:r>
              <a:rPr lang="zh-CN" altLang="en-US" b="1">
                <a:effectLst>
                  <a:outerShdw blurRad="38100" dist="19050" dir="2700000" algn="tl" rotWithShape="0">
                    <a:schemeClr val="dk1">
                      <a:alpha val="40000"/>
                    </a:schemeClr>
                  </a:outerShdw>
                </a:effectLst>
                <a:uFillTx/>
                <a:sym typeface="+mn-ea"/>
              </a:rPr>
              <a:t>Also as a team leader you can earn agency commissions. You can earn 5% commission on the work of your A-level employees. You can earn 3% commission on the work of your B-level subordinates. You can earn a 2% commission on the work of your C-level subordinates. Any member of your team must be an employee at a formal level or above, so that you can enjoy the commission of your ABC agent member. This is the cooperative agent of YGone, which is beneficial to the development of each of us. We can use our hands to create our own wealth!</a:t>
            </a:r>
            <a:endParaRPr lang="zh-CN" altLang="en-US" b="1">
              <a:solidFill>
                <a:schemeClr val="tx1"/>
              </a:solidFill>
              <a:effectLst>
                <a:outerShdw blurRad="38100" dist="19050" dir="2700000" algn="tl" rotWithShape="0">
                  <a:schemeClr val="dk1">
                    <a:alpha val="40000"/>
                  </a:schemeClr>
                </a:outerShdw>
              </a:effectLst>
              <a:uFillTx/>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mNjNGNhZjgyMDAzMTYyYjVlNGQwYzdhMjM3M2RmYTIifQ=="/>
  <p:tag name="KSO_WPP_MARK_KEY" val="136fe94b-60c7-4a3e-b72c-8a51f792b068"/>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2209</Words>
  <Application>Microsoft Office PowerPoint</Application>
  <PresentationFormat>Breitbild</PresentationFormat>
  <Paragraphs>19</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Calibri</vt:lpstr>
      <vt:lpstr>Office 主题</vt:lpstr>
      <vt:lpstr>YGone Fund </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Dieter Boos</cp:lastModifiedBy>
  <cp:revision>11</cp:revision>
  <dcterms:created xsi:type="dcterms:W3CDTF">2023-09-23T20:35:00Z</dcterms:created>
  <dcterms:modified xsi:type="dcterms:W3CDTF">2023-10-22T11:37:45Z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5F84BFCA936948118BE64043EEBCAF7C_13</vt:lpwstr>
  </property>
  <property fmtid="{D5CDD505-2E9C-101B-9397-08002B2CF9AE}" pid="3" name="KSOProductBuildVer">
    <vt:lpwstr>2052-12.1.0.15712</vt:lpwstr>
  </property>
</Properties>
</file>